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2"/>
  </p:notesMasterIdLst>
  <p:sldIdLst>
    <p:sldId id="262" r:id="rId2"/>
    <p:sldId id="261" r:id="rId3"/>
    <p:sldId id="264" r:id="rId4"/>
    <p:sldId id="265" r:id="rId5"/>
    <p:sldId id="266" r:id="rId6"/>
    <p:sldId id="267" r:id="rId7"/>
    <p:sldId id="268" r:id="rId8"/>
    <p:sldId id="269" r:id="rId9"/>
    <p:sldId id="263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5"/>
    <p:restoredTop sz="95909"/>
  </p:normalViewPr>
  <p:slideViewPr>
    <p:cSldViewPr snapToGrid="0" snapToObjects="1">
      <p:cViewPr>
        <p:scale>
          <a:sx n="108" d="100"/>
          <a:sy n="108" d="100"/>
        </p:scale>
        <p:origin x="13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B8307-AD88-FE4B-B324-CEC72D52EA5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A7209-149E-C844-852D-C88CB9025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27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sldNum" idx="12"/>
          </p:nvPr>
        </p:nvSpPr>
        <p:spPr>
          <a:xfrm>
            <a:off x="6042320" y="9493393"/>
            <a:ext cx="16991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AU" sz="1800" b="0" i="0" u="none" strike="noStrike" cap="none">
                <a:solidFill>
                  <a:srgbClr val="000000"/>
                </a:solidFill>
              </a:rPr>
              <a:t>2</a:t>
            </a:fld>
            <a:endParaRPr sz="1800" b="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186238" y="1265238"/>
            <a:ext cx="14935201" cy="8401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789535" y="605318"/>
            <a:ext cx="54707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1" dirty="0"/>
              <a:t>Hypothesis: </a:t>
            </a:r>
            <a:r>
              <a:rPr lang="en-AU" sz="12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Hypothesis with an emphasis on SMART principles. </a:t>
            </a:r>
            <a:r>
              <a:rPr lang="en-AU" sz="12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AU" sz="1200" b="1" i="1" dirty="0"/>
              <a:t>S – Specific, M – Measurable, A – Achievable, R – Realistic, T – Timebound). </a:t>
            </a:r>
            <a:r>
              <a:rPr lang="en-AU" sz="1200" b="0" i="0" dirty="0"/>
              <a:t>If you cannot do this, you </a:t>
            </a:r>
            <a:r>
              <a:rPr lang="en-AU" sz="1200" b="1" i="0" dirty="0"/>
              <a:t>do not</a:t>
            </a:r>
            <a:r>
              <a:rPr lang="en-AU" sz="1200" b="0" i="0" dirty="0"/>
              <a:t> have a good grasp on the business problem.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1" dirty="0"/>
              <a:t>Context: </a:t>
            </a:r>
            <a:r>
              <a:rPr lang="en-AU" sz="1200" dirty="0"/>
              <a:t>With context, we have </a:t>
            </a:r>
            <a:r>
              <a:rPr lang="en-AU" sz="1200" b="1" u="sng" dirty="0"/>
              <a:t>clearly identified the problem at hand </a:t>
            </a:r>
            <a:r>
              <a:rPr lang="en-AU" sz="1200" dirty="0"/>
              <a:t>and have elucidated on how our initiative may solve this problem, alongside the commercial implications this will have on the business.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Criteria for Success</a:t>
            </a:r>
            <a:r>
              <a:rPr lang="en-AU" b="0" dirty="0"/>
              <a:t>: Clearly defining the criteria for success ensures that the scope of your work is clearly defined and understood. Otherwise, if this isn’t defined – your work will never end which will result in mismatched expectations.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Scope of Solution Space: </a:t>
            </a:r>
            <a:r>
              <a:rPr lang="en-AU" b="0" dirty="0"/>
              <a:t>Scoping out the solution space ensures that the business initiative is SPECIFIC for a certain segment or area. This prevents solutions that have been developed being scaled and applied for all other business units that the solution may not be responsible or scalable for.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Constraints within Solution Space: </a:t>
            </a:r>
            <a:r>
              <a:rPr lang="en-AU" b="0" dirty="0"/>
              <a:t>Looking forward, what are the foreseeable problems we are likely to encounter? Could this be stakeholder resistance? Could this be we don’t have access to the right data?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Stakeholders to provide key insight: </a:t>
            </a:r>
            <a:r>
              <a:rPr lang="en-AU" b="0" dirty="0"/>
              <a:t>Who are the people I need to speak to, to get the answers I need for my data analysis?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What key data sources are required</a:t>
            </a:r>
            <a:r>
              <a:rPr lang="en-AU" b="0" dirty="0"/>
              <a:t>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0" dirty="0"/>
              <a:t>Based off my discussions with the key stakeholders – can we clearly list out all the data sources we need so we can make a highly targeted request as opposed to a scatter-gun approach where we ask for a bit of everything?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27693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1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0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16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27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4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9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2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960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2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6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A965262-88D3-BC42-A2D4-1784E439D07B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760CEF9-7DF6-1846-814E-9C9BAAB1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5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523F-0980-A74D-BBFB-6F15E9DC0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Prediction of Heart Failure using physiological parameters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CC6B4-B0EF-8748-8C48-1B468103B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01" y="4593657"/>
            <a:ext cx="7891272" cy="1069848"/>
          </a:xfrm>
        </p:spPr>
        <p:txBody>
          <a:bodyPr/>
          <a:lstStyle/>
          <a:p>
            <a:r>
              <a:rPr lang="en-US" dirty="0"/>
              <a:t>Dataset: 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andrewmvd</a:t>
            </a:r>
            <a:r>
              <a:rPr lang="en-US" dirty="0"/>
              <a:t>/heart-failure-clinical-data</a:t>
            </a:r>
          </a:p>
        </p:txBody>
      </p:sp>
    </p:spTree>
    <p:extLst>
      <p:ext uri="{BB962C8B-B14F-4D97-AF65-F5344CB8AC3E}">
        <p14:creationId xmlns:p14="http://schemas.microsoft.com/office/powerpoint/2010/main" val="179739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BEC1-EBE7-4C43-8273-F0DDAD54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3375"/>
            <a:ext cx="10058400" cy="7622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85A6B-BF3E-B74D-BB1F-B97AE477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04405"/>
            <a:ext cx="10058400" cy="5067795"/>
          </a:xfrm>
        </p:spPr>
        <p:txBody>
          <a:bodyPr>
            <a:normAutofit/>
          </a:bodyPr>
          <a:lstStyle/>
          <a:p>
            <a:r>
              <a:rPr lang="en-US" sz="2800" dirty="0"/>
              <a:t>Logistic regression model gives the best prediction: 0.78 accuracy</a:t>
            </a:r>
          </a:p>
          <a:p>
            <a:r>
              <a:rPr lang="en-US" sz="2800" dirty="0"/>
              <a:t>Rest models are also having the similar accuracy</a:t>
            </a:r>
          </a:p>
          <a:p>
            <a:r>
              <a:rPr lang="en-US" sz="2800" dirty="0"/>
              <a:t>Improving the input data might improve the performance, involving a few more features</a:t>
            </a:r>
          </a:p>
          <a:p>
            <a:r>
              <a:rPr lang="en-US" sz="2800" dirty="0"/>
              <a:t>A sex based dependence of death events can also be studied to get more insights</a:t>
            </a:r>
          </a:p>
        </p:txBody>
      </p:sp>
    </p:spTree>
    <p:extLst>
      <p:ext uri="{BB962C8B-B14F-4D97-AF65-F5344CB8AC3E}">
        <p14:creationId xmlns:p14="http://schemas.microsoft.com/office/powerpoint/2010/main" val="319145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"/>
          <p:cNvSpPr/>
          <p:nvPr/>
        </p:nvSpPr>
        <p:spPr>
          <a:xfrm>
            <a:off x="1673289" y="1597808"/>
            <a:ext cx="4344156" cy="479841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endParaRPr sz="142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111388" y="1597808"/>
            <a:ext cx="4344156" cy="481873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endParaRPr sz="142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1742937" y="1618128"/>
            <a:ext cx="288315" cy="288315"/>
          </a:xfrm>
          <a:prstGeom prst="rect">
            <a:avLst/>
          </a:prstGeom>
          <a:solidFill>
            <a:srgbClr val="F1A205"/>
          </a:solidFill>
          <a:ln>
            <a:noFill/>
          </a:ln>
        </p:spPr>
        <p:txBody>
          <a:bodyPr spcFirstLastPara="1" wrap="square" lIns="47575" tIns="47575" rIns="47575" bIns="47575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2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192376" y="1618128"/>
            <a:ext cx="288315" cy="288315"/>
          </a:xfrm>
          <a:prstGeom prst="rect">
            <a:avLst/>
          </a:prstGeom>
          <a:solidFill>
            <a:srgbClr val="F1A205"/>
          </a:solidFill>
          <a:ln>
            <a:noFill/>
          </a:ln>
        </p:spPr>
        <p:txBody>
          <a:bodyPr spcFirstLastPara="1" wrap="square" lIns="47575" tIns="47575" rIns="47575" bIns="47575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2125195" y="1650182"/>
            <a:ext cx="3597454" cy="22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6574634" y="1650182"/>
            <a:ext cx="3597454" cy="22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 within solution space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6192376" y="3293578"/>
            <a:ext cx="288315" cy="288315"/>
          </a:xfrm>
          <a:prstGeom prst="rect">
            <a:avLst/>
          </a:prstGeom>
          <a:solidFill>
            <a:srgbClr val="F1A205"/>
          </a:solidFill>
          <a:ln>
            <a:noFill/>
          </a:ln>
        </p:spPr>
        <p:txBody>
          <a:bodyPr spcFirstLastPara="1" wrap="square" lIns="47575" tIns="47575" rIns="47575" bIns="47575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1742937" y="3207097"/>
            <a:ext cx="288315" cy="288315"/>
          </a:xfrm>
          <a:prstGeom prst="rect">
            <a:avLst/>
          </a:prstGeom>
          <a:solidFill>
            <a:srgbClr val="F1A205"/>
          </a:solidFill>
          <a:ln>
            <a:noFill/>
          </a:ln>
        </p:spPr>
        <p:txBody>
          <a:bodyPr spcFirstLastPara="1" wrap="square" lIns="47575" tIns="47575" rIns="47575" bIns="47575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2125195" y="3239153"/>
            <a:ext cx="3597454" cy="22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Criteria for success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6604286" y="3355755"/>
            <a:ext cx="3597454" cy="22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Stakeholders to provide key insight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1742937" y="4667061"/>
            <a:ext cx="288315" cy="288315"/>
          </a:xfrm>
          <a:prstGeom prst="rect">
            <a:avLst/>
          </a:prstGeom>
          <a:solidFill>
            <a:srgbClr val="F1A205"/>
          </a:solidFill>
          <a:ln>
            <a:noFill/>
          </a:ln>
        </p:spPr>
        <p:txBody>
          <a:bodyPr spcFirstLastPara="1" wrap="square" lIns="47575" tIns="47575" rIns="47575" bIns="47575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6192376" y="4797686"/>
            <a:ext cx="288315" cy="288315"/>
          </a:xfrm>
          <a:prstGeom prst="rect">
            <a:avLst/>
          </a:prstGeom>
          <a:solidFill>
            <a:srgbClr val="F1A205"/>
          </a:solidFill>
          <a:ln>
            <a:noFill/>
          </a:ln>
        </p:spPr>
        <p:txBody>
          <a:bodyPr spcFirstLastPara="1" wrap="square" lIns="47575" tIns="47575" rIns="47575" bIns="47575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125195" y="4725097"/>
            <a:ext cx="3597454" cy="21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Scope of solution space 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574634" y="4829742"/>
            <a:ext cx="3597454" cy="22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28"/>
            </a:pPr>
            <a:r>
              <a:rPr lang="en-AU" sz="1428" b="1" dirty="0">
                <a:solidFill>
                  <a:schemeClr val="dk1"/>
                </a:solidFill>
              </a:rPr>
              <a:t>Key</a:t>
            </a:r>
            <a:r>
              <a:rPr lang="en-AU" sz="142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sources 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1746477" y="1860376"/>
            <a:ext cx="4162443" cy="121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300" dirty="0">
                <a:effectLst/>
              </a:rPr>
              <a:t>We have a set of data which talks about patients histories recorded to assess their cardiovascular conditions. We want to early predict the mortality caused by modelling the features based data.          </a:t>
            </a:r>
          </a:p>
        </p:txBody>
      </p:sp>
      <p:sp>
        <p:nvSpPr>
          <p:cNvPr id="35" name="Google Shape;35;p1"/>
          <p:cNvSpPr txBox="1"/>
          <p:nvPr/>
        </p:nvSpPr>
        <p:spPr>
          <a:xfrm>
            <a:off x="1681687" y="3433951"/>
            <a:ext cx="4324418" cy="141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endParaRPr lang="en-US" sz="1300" dirty="0"/>
          </a:p>
          <a:p>
            <a:pPr algn="just"/>
            <a:r>
              <a:rPr lang="en-US" sz="1300" dirty="0"/>
              <a:t>1. Correct prediction of the mortality on the test data </a:t>
            </a:r>
            <a:endParaRPr lang="en-AU" sz="13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1719751" y="5031142"/>
            <a:ext cx="4324418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sz="1300" dirty="0">
                <a:cs typeface="Arial" panose="020B0604020202020204" pitchFamily="34" charset="0"/>
              </a:rPr>
              <a:t>Select the set of deciding features controlling mortality</a:t>
            </a:r>
          </a:p>
          <a:p>
            <a:pPr marL="228600" indent="-228600">
              <a:buAutoNum type="arabicPeriod"/>
            </a:pPr>
            <a:r>
              <a:rPr lang="en-US" sz="1300" dirty="0">
                <a:cs typeface="Arial" panose="020B0604020202020204" pitchFamily="34" charset="0"/>
              </a:rPr>
              <a:t>What are the lifestyle features responsible to play crucial role?</a:t>
            </a:r>
          </a:p>
          <a:p>
            <a:pPr marL="228600" indent="-228600">
              <a:buAutoNum type="arabicPeriod"/>
            </a:pPr>
            <a:r>
              <a:rPr lang="en-US" sz="1300" dirty="0">
                <a:cs typeface="Arial" panose="020B0604020202020204" pitchFamily="34" charset="0"/>
              </a:rPr>
              <a:t>Which physiological feature/s should be the key indictor of alarming profile for mortality?</a:t>
            </a:r>
            <a:endParaRPr lang="en-US" sz="1300" dirty="0"/>
          </a:p>
        </p:txBody>
      </p:sp>
      <p:sp>
        <p:nvSpPr>
          <p:cNvPr id="37" name="Google Shape;37;p1"/>
          <p:cNvSpPr txBox="1"/>
          <p:nvPr/>
        </p:nvSpPr>
        <p:spPr>
          <a:xfrm>
            <a:off x="6082232" y="2071790"/>
            <a:ext cx="4357114" cy="12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300" dirty="0"/>
              <a:t>Time features is confusing and have not explained, a lot of other features could have been included to make the prediction easier and informative</a:t>
            </a:r>
          </a:p>
        </p:txBody>
      </p:sp>
      <p:sp>
        <p:nvSpPr>
          <p:cNvPr id="38" name="Google Shape;38;p1"/>
          <p:cNvSpPr txBox="1"/>
          <p:nvPr/>
        </p:nvSpPr>
        <p:spPr>
          <a:xfrm>
            <a:off x="6114928" y="5085175"/>
            <a:ext cx="4324418" cy="108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</a:p>
          <a:p>
            <a:pPr marL="228600" indent="-228600">
              <a:buAutoNum type="arabicPeriod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A single CSV file (33 X 13) that I got from the downloaded from the website. </a:t>
            </a:r>
          </a:p>
        </p:txBody>
      </p:sp>
      <p:sp>
        <p:nvSpPr>
          <p:cNvPr id="44" name="Google Shape;44;p1"/>
          <p:cNvSpPr/>
          <p:nvPr/>
        </p:nvSpPr>
        <p:spPr>
          <a:xfrm>
            <a:off x="9623130" y="707129"/>
            <a:ext cx="432048" cy="205317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AU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998621" y="189590"/>
            <a:ext cx="9805737" cy="1241989"/>
          </a:xfrm>
          <a:prstGeom prst="wedgeRectCallout">
            <a:avLst>
              <a:gd name="adj1" fmla="val 53513"/>
              <a:gd name="adj2" fmla="val 6588"/>
            </a:avLst>
          </a:prstGeom>
          <a:solidFill>
            <a:srgbClr val="FEF2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 txBox="1">
            <a:spLocks noGrp="1"/>
          </p:cNvSpPr>
          <p:nvPr>
            <p:ph type="title"/>
          </p:nvPr>
        </p:nvSpPr>
        <p:spPr>
          <a:xfrm>
            <a:off x="1708140" y="189591"/>
            <a:ext cx="8793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-AU" sz="2000" b="1" dirty="0">
                <a:solidFill>
                  <a:srgbClr val="29748D"/>
                </a:solidFill>
                <a:latin typeface="Rockwell" panose="02060603020205020403" pitchFamily="18" charset="77"/>
                <a:ea typeface="Quattrocento Sans"/>
                <a:cs typeface="Times New Roman" panose="02020603050405020304" pitchFamily="18" charset="0"/>
                <a:sym typeface="Quattrocento Sans"/>
              </a:rPr>
              <a:t>Problem Statement Worksheet (Hypothesis Formation)</a:t>
            </a:r>
            <a:endParaRPr b="1" dirty="0">
              <a:latin typeface="Rockwell" panose="02060603020205020403" pitchFamily="18" charset="77"/>
              <a:cs typeface="Times New Roman" panose="02020603050405020304" pitchFamily="18" charset="0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6131126" y="3547601"/>
            <a:ext cx="4324418" cy="115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300" dirty="0"/>
              <a:t>Luka </a:t>
            </a:r>
            <a:r>
              <a:rPr lang="en-US" sz="1300" dirty="0" err="1"/>
              <a:t>Anicin</a:t>
            </a:r>
            <a:r>
              <a:rPr lang="en-US" sz="1300"/>
              <a:t>  </a:t>
            </a:r>
            <a:endParaRPr lang="en-US" sz="1300" dirty="0"/>
          </a:p>
        </p:txBody>
      </p:sp>
      <p:sp>
        <p:nvSpPr>
          <p:cNvPr id="48" name="Google Shape;48;p1"/>
          <p:cNvSpPr txBox="1"/>
          <p:nvPr/>
        </p:nvSpPr>
        <p:spPr>
          <a:xfrm>
            <a:off x="1215189" y="540901"/>
            <a:ext cx="9092593" cy="84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SzPts val="1400"/>
            </a:pPr>
            <a:r>
              <a:rPr lang="en-US" dirty="0"/>
              <a:t>Creating model for predicting mortality caused by Heart Failure using features which are Boolean(like age, sex, and disease conditions etc.) and physiological parameters.</a:t>
            </a:r>
          </a:p>
          <a:p>
            <a:pPr algn="just">
              <a:buSzPts val="1400"/>
            </a:pPr>
            <a:r>
              <a:rPr lang="en-US" dirty="0"/>
              <a:t> </a:t>
            </a:r>
            <a:endParaRPr lang="en-US" sz="1400" dirty="0"/>
          </a:p>
          <a:p>
            <a:pPr algn="just">
              <a:buSzPts val="1400"/>
            </a:pPr>
            <a:endParaRPr sz="1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67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0D28-E087-B54E-B341-62F9A80F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EC6B-8DE6-1F47-91C9-BA87FEA9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dataset of 13 physiological </a:t>
            </a:r>
            <a:r>
              <a:rPr lang="en-US" dirty="0" err="1"/>
              <a:t>paramaters</a:t>
            </a:r>
            <a:r>
              <a:rPr lang="en-US" dirty="0"/>
              <a:t>(columns)</a:t>
            </a:r>
          </a:p>
          <a:p>
            <a:r>
              <a:rPr lang="en-US" dirty="0"/>
              <a:t>A dataset of shape (299, 13)</a:t>
            </a:r>
          </a:p>
          <a:p>
            <a:r>
              <a:rPr lang="en-US" dirty="0"/>
              <a:t>Missed valued checked and imputed if needed</a:t>
            </a:r>
          </a:p>
          <a:p>
            <a:r>
              <a:rPr lang="en-US" dirty="0"/>
              <a:t>Datatypes are </a:t>
            </a:r>
            <a:r>
              <a:rPr lang="en-US" dirty="0" err="1"/>
              <a:t>int</a:t>
            </a:r>
            <a:r>
              <a:rPr lang="en-US" dirty="0"/>
              <a:t> or float</a:t>
            </a:r>
          </a:p>
          <a:p>
            <a:r>
              <a:rPr lang="en-US" dirty="0"/>
              <a:t>Columns labelled properly</a:t>
            </a:r>
          </a:p>
        </p:txBody>
      </p:sp>
    </p:spTree>
    <p:extLst>
      <p:ext uri="{BB962C8B-B14F-4D97-AF65-F5344CB8AC3E}">
        <p14:creationId xmlns:p14="http://schemas.microsoft.com/office/powerpoint/2010/main" val="34246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ABD4-5A27-5B41-A76F-DB62FAEA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6968"/>
          </a:xfrm>
        </p:spPr>
        <p:txBody>
          <a:bodyPr/>
          <a:lstStyle/>
          <a:p>
            <a:r>
              <a:rPr lang="en-US" dirty="0"/>
              <a:t>Eda on the cleaned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9342-CC1E-114C-B1D2-422341D8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91916"/>
            <a:ext cx="10058400" cy="4680284"/>
          </a:xfrm>
        </p:spPr>
        <p:txBody>
          <a:bodyPr/>
          <a:lstStyle/>
          <a:p>
            <a:r>
              <a:rPr lang="en-US" dirty="0"/>
              <a:t>Reviewed Distribution of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E399A-760B-F842-A01F-0CFC74BD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16569"/>
            <a:ext cx="8265695" cy="62219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6F6EF1-0183-7A46-97B1-5F3256BF9C1E}"/>
              </a:ext>
            </a:extLst>
          </p:cNvPr>
          <p:cNvSpPr/>
          <p:nvPr/>
        </p:nvSpPr>
        <p:spPr>
          <a:xfrm>
            <a:off x="855024" y="2280062"/>
            <a:ext cx="9796044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age varies form 40 to 99; age distribution can further be studied as there are two humps visible in the distribution, it is not a single normal distribution. changing bins can also help in understanding the distribution better!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death_events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, sex, smoking, blood pressure,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anaemia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and diabetes are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in nature; meaning they answer in terms of yes or no, so a distribution understanding in not needed for them</a:t>
            </a:r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8FB0-4449-2344-B908-A37D7A5C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85" y="0"/>
            <a:ext cx="10058400" cy="952282"/>
          </a:xfrm>
        </p:spPr>
        <p:txBody>
          <a:bodyPr/>
          <a:lstStyle/>
          <a:p>
            <a:r>
              <a:rPr lang="en-US" dirty="0"/>
              <a:t>Correlation between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3FD1A-40E3-3F40-9901-BDCA0A7A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85" y="0"/>
            <a:ext cx="8050402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4C7FF1-161C-8641-AA87-03E7BB4EE6AF}"/>
              </a:ext>
            </a:extLst>
          </p:cNvPr>
          <p:cNvSpPr/>
          <p:nvPr/>
        </p:nvSpPr>
        <p:spPr>
          <a:xfrm>
            <a:off x="1116281" y="2967335"/>
            <a:ext cx="907274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The features 'age', '</a:t>
            </a:r>
            <a:r>
              <a:rPr lang="en-US" dirty="0" err="1"/>
              <a:t>ejection_fraction</a:t>
            </a:r>
            <a:r>
              <a:rPr lang="en-US" dirty="0"/>
              <a:t>', '</a:t>
            </a:r>
            <a:r>
              <a:rPr lang="en-US" dirty="0" err="1"/>
              <a:t>serum_creatinine</a:t>
            </a:r>
            <a:r>
              <a:rPr lang="en-US" dirty="0"/>
              <a:t>', '</a:t>
            </a:r>
            <a:r>
              <a:rPr lang="en-US" dirty="0" err="1"/>
              <a:t>serum_sodium</a:t>
            </a:r>
            <a:r>
              <a:rPr lang="en-US" dirty="0"/>
              <a:t>', and 'time' have a considerable correlation with 'DEATH_EVENT'</a:t>
            </a:r>
          </a:p>
        </p:txBody>
      </p:sp>
    </p:spTree>
    <p:extLst>
      <p:ext uri="{BB962C8B-B14F-4D97-AF65-F5344CB8AC3E}">
        <p14:creationId xmlns:p14="http://schemas.microsoft.com/office/powerpoint/2010/main" val="78739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8441-9546-3945-A751-CA2B9515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38576" y="0"/>
            <a:ext cx="10058400" cy="115190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Relation of features with death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338EB-92F9-2745-B0E5-1B2336D3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91" y="95001"/>
            <a:ext cx="7248293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480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F7FF-ABFF-A841-A908-7227A8B4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96" y="163998"/>
            <a:ext cx="10058400" cy="833529"/>
          </a:xfrm>
        </p:spPr>
        <p:txBody>
          <a:bodyPr/>
          <a:lstStyle/>
          <a:p>
            <a:pPr algn="ctr"/>
            <a:r>
              <a:rPr lang="en-US" dirty="0"/>
              <a:t>Skewness in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C478F-5F91-E947-9BD7-DF149F29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0"/>
            <a:ext cx="9358313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47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8CD8-A9CA-0A42-A7F5-4B4D91BF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848A3-9F67-AC4E-9ADE-CE5383EB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  <a:p>
            <a:r>
              <a:rPr lang="en-US" dirty="0" err="1"/>
              <a:t>Spliting</a:t>
            </a:r>
            <a:r>
              <a:rPr lang="en-US" dirty="0"/>
              <a:t> in test/train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Run the pipeline with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2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4E02A4-FFAA-F646-B06D-D924536D4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870046"/>
              </p:ext>
            </p:extLst>
          </p:nvPr>
        </p:nvGraphicFramePr>
        <p:xfrm>
          <a:off x="1251283" y="1756612"/>
          <a:ext cx="9649328" cy="42421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2332">
                  <a:extLst>
                    <a:ext uri="{9D8B030D-6E8A-4147-A177-3AD203B41FA5}">
                      <a16:colId xmlns:a16="http://schemas.microsoft.com/office/drawing/2014/main" val="997659321"/>
                    </a:ext>
                  </a:extLst>
                </a:gridCol>
                <a:gridCol w="2412332">
                  <a:extLst>
                    <a:ext uri="{9D8B030D-6E8A-4147-A177-3AD203B41FA5}">
                      <a16:colId xmlns:a16="http://schemas.microsoft.com/office/drawing/2014/main" val="1654246022"/>
                    </a:ext>
                  </a:extLst>
                </a:gridCol>
                <a:gridCol w="2412332">
                  <a:extLst>
                    <a:ext uri="{9D8B030D-6E8A-4147-A177-3AD203B41FA5}">
                      <a16:colId xmlns:a16="http://schemas.microsoft.com/office/drawing/2014/main" val="1060911492"/>
                    </a:ext>
                  </a:extLst>
                </a:gridCol>
                <a:gridCol w="2412332">
                  <a:extLst>
                    <a:ext uri="{9D8B030D-6E8A-4147-A177-3AD203B41FA5}">
                      <a16:colId xmlns:a16="http://schemas.microsoft.com/office/drawing/2014/main" val="1822834044"/>
                    </a:ext>
                  </a:extLst>
                </a:gridCol>
              </a:tblGrid>
              <a:tr h="6353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Model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Recall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Precision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F1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52714271"/>
                  </a:ext>
                </a:extLst>
              </a:tr>
              <a:tr h="6353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Logistic Regression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0.93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0.78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.75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38464571"/>
                  </a:ext>
                </a:extLst>
              </a:tr>
              <a:tr h="10441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Decision Tree Classifier1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0.79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4574054"/>
                  </a:ext>
                </a:extLst>
              </a:tr>
              <a:tr h="10441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Decision Tree Classifier2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0.78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49475995"/>
                  </a:ext>
                </a:extLst>
              </a:tr>
              <a:tr h="6353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SVM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0.78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0.75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4944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7D0D70-E2EC-4940-B9A0-07DAB7B48B98}"/>
              </a:ext>
            </a:extLst>
          </p:cNvPr>
          <p:cNvSpPr txBox="1"/>
          <p:nvPr/>
        </p:nvSpPr>
        <p:spPr>
          <a:xfrm>
            <a:off x="1973179" y="288758"/>
            <a:ext cx="808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Model Metrices</a:t>
            </a:r>
          </a:p>
        </p:txBody>
      </p:sp>
    </p:spTree>
    <p:extLst>
      <p:ext uri="{BB962C8B-B14F-4D97-AF65-F5344CB8AC3E}">
        <p14:creationId xmlns:p14="http://schemas.microsoft.com/office/powerpoint/2010/main" val="2650347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{09AC2678-B3CA-1442-A447-D525EDC1049E}tf10001070</Template>
  <TotalTime>113</TotalTime>
  <Words>762</Words>
  <Application>Microsoft Macintosh PowerPoint</Application>
  <PresentationFormat>Widescreen</PresentationFormat>
  <Paragraphs>88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Helvetica Neue</vt:lpstr>
      <vt:lpstr>Mangal</vt:lpstr>
      <vt:lpstr>Quattrocento Sans</vt:lpstr>
      <vt:lpstr>Rockwell</vt:lpstr>
      <vt:lpstr>Rockwell Condensed</vt:lpstr>
      <vt:lpstr>Rockwell Extra Bold</vt:lpstr>
      <vt:lpstr>Times New Roman</vt:lpstr>
      <vt:lpstr>Wingdings</vt:lpstr>
      <vt:lpstr>Wood Type</vt:lpstr>
      <vt:lpstr>Prediction of Heart Failure using physiological parameters</vt:lpstr>
      <vt:lpstr>Problem Statement Worksheet (Hypothesis Formation)</vt:lpstr>
      <vt:lpstr>Cleaning the data</vt:lpstr>
      <vt:lpstr>Eda on the cleaned data</vt:lpstr>
      <vt:lpstr>Correlation between features</vt:lpstr>
      <vt:lpstr>Relation of features with death</vt:lpstr>
      <vt:lpstr>Skewness in Data</vt:lpstr>
      <vt:lpstr>Preprocessing</vt:lpstr>
      <vt:lpstr>PowerPoint Presentation</vt:lpstr>
      <vt:lpstr>Conclusion and recommendations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Worksheet (Hypothesis Formation)</dc:title>
  <dc:creator>Gargi Mishra</dc:creator>
  <cp:lastModifiedBy>Gargi Mishra</cp:lastModifiedBy>
  <cp:revision>10</cp:revision>
  <dcterms:created xsi:type="dcterms:W3CDTF">2021-07-27T22:42:36Z</dcterms:created>
  <dcterms:modified xsi:type="dcterms:W3CDTF">2021-12-20T19:41:34Z</dcterms:modified>
</cp:coreProperties>
</file>